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5143500"/>
  <p:notesSz cx="6858000" cy="5143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1734" y="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1594485"/>
            <a:ext cx="58293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57575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2880360"/>
            <a:ext cx="48006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1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07D82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|</a:t>
            </a:r>
            <a:r>
              <a:rPr spc="5" dirty="0"/>
              <a:t> </a:t>
            </a: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57575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00" b="0" i="1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07D82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|</a:t>
            </a:r>
            <a:r>
              <a:rPr spc="5" dirty="0"/>
              <a:t> </a:t>
            </a: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57575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38429" y="1275029"/>
            <a:ext cx="2628265" cy="35121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1183005"/>
            <a:ext cx="298323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07D82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|</a:t>
            </a:r>
            <a:r>
              <a:rPr spc="5" dirty="0"/>
              <a:t> </a:t>
            </a: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57575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07D82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|</a:t>
            </a:r>
            <a:r>
              <a:rPr spc="5" dirty="0"/>
              <a:t> </a:t>
            </a: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07D82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|</a:t>
            </a:r>
            <a:r>
              <a:rPr spc="5" dirty="0"/>
              <a:t> </a:t>
            </a: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6858000" cy="10363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8429" y="368046"/>
            <a:ext cx="5619115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57575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8429" y="1275029"/>
            <a:ext cx="6034405" cy="2359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1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4783455"/>
            <a:ext cx="219456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4783455"/>
            <a:ext cx="157734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91732" y="4716736"/>
            <a:ext cx="189865" cy="153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807D82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|</a:t>
            </a:r>
            <a:r>
              <a:rPr spc="5" dirty="0"/>
              <a:t> </a:t>
            </a: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7619"/>
            <a:ext cx="6858000" cy="405083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27924" y="4281678"/>
            <a:ext cx="1837256" cy="54259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417227" y="3558406"/>
            <a:ext cx="1647953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807D82"/>
                </a:solidFill>
                <a:latin typeface="Arial"/>
                <a:cs typeface="Arial"/>
              </a:rPr>
              <a:t>As</a:t>
            </a:r>
            <a:r>
              <a:rPr sz="1200" b="1" spc="1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807D82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lang="en-US" sz="1200" b="1" spc="-5" dirty="0">
                <a:solidFill>
                  <a:srgbClr val="807D82"/>
                </a:solidFill>
                <a:latin typeface="Arial"/>
                <a:cs typeface="Arial"/>
              </a:rPr>
              <a:t>February</a:t>
            </a:r>
            <a:r>
              <a:rPr sz="1200" b="1" spc="-1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807D82"/>
                </a:solidFill>
                <a:latin typeface="Arial"/>
                <a:cs typeface="Arial"/>
              </a:rPr>
              <a:t>1,</a:t>
            </a:r>
            <a:r>
              <a:rPr sz="1200" b="1" spc="-2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807D82"/>
                </a:solidFill>
                <a:latin typeface="Arial"/>
                <a:cs typeface="Arial"/>
              </a:rPr>
              <a:t>20</a:t>
            </a:r>
            <a:r>
              <a:rPr lang="en-US" sz="1200" b="1" spc="-20" dirty="0">
                <a:solidFill>
                  <a:srgbClr val="807D82"/>
                </a:solidFill>
                <a:latin typeface="Arial"/>
                <a:cs typeface="Arial"/>
              </a:rPr>
              <a:t>23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90646" y="3115323"/>
            <a:ext cx="218376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57575B"/>
                </a:solidFill>
                <a:latin typeface="Arial"/>
                <a:cs typeface="Arial"/>
              </a:rPr>
              <a:t>Supplier</a:t>
            </a:r>
            <a:r>
              <a:rPr sz="2000" b="1" spc="-50" dirty="0">
                <a:solidFill>
                  <a:srgbClr val="57575B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57575B"/>
                </a:solidFill>
                <a:latin typeface="Arial"/>
                <a:cs typeface="Arial"/>
              </a:rPr>
              <a:t>Diversity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635228" cy="5143498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27924" y="4281678"/>
            <a:ext cx="1837256" cy="54259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334383" y="3499484"/>
            <a:ext cx="2012950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57575B"/>
                </a:solidFill>
                <a:latin typeface="Arial"/>
                <a:cs typeface="Arial"/>
              </a:rPr>
              <a:t>What</a:t>
            </a:r>
            <a:r>
              <a:rPr sz="2000" b="1" spc="-25" dirty="0">
                <a:solidFill>
                  <a:srgbClr val="57575B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57575B"/>
                </a:solidFill>
                <a:latin typeface="Arial"/>
                <a:cs typeface="Arial"/>
              </a:rPr>
              <a:t>is</a:t>
            </a:r>
            <a:r>
              <a:rPr sz="2000" b="1" spc="-20" dirty="0">
                <a:solidFill>
                  <a:srgbClr val="57575B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57575B"/>
                </a:solidFill>
                <a:latin typeface="Arial"/>
                <a:cs typeface="Arial"/>
              </a:rPr>
              <a:t>Supplier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spc="-10" dirty="0">
                <a:solidFill>
                  <a:srgbClr val="57575B"/>
                </a:solidFill>
                <a:latin typeface="Arial"/>
                <a:cs typeface="Arial"/>
              </a:rPr>
              <a:t>Diversity?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038609" cy="514349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269998" y="979678"/>
            <a:ext cx="4098925" cy="37753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875" marR="21590" indent="-257810">
              <a:lnSpc>
                <a:spcPct val="100000"/>
              </a:lnSpc>
              <a:spcBef>
                <a:spcPts val="100"/>
              </a:spcBef>
              <a:buChar char="•"/>
              <a:tabLst>
                <a:tab pos="269875" algn="l"/>
                <a:tab pos="270510" algn="l"/>
              </a:tabLst>
            </a:pP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Supplier</a:t>
            </a:r>
            <a:r>
              <a:rPr sz="120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Diversity</a:t>
            </a:r>
            <a:r>
              <a:rPr sz="1200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is</a:t>
            </a:r>
            <a:r>
              <a:rPr sz="1200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</a:t>
            </a:r>
            <a:r>
              <a:rPr sz="120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proactive</a:t>
            </a:r>
            <a:r>
              <a:rPr sz="1200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business</a:t>
            </a:r>
            <a:r>
              <a:rPr sz="120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program</a:t>
            </a:r>
            <a:r>
              <a:rPr sz="120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which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encourages</a:t>
            </a:r>
            <a:r>
              <a:rPr sz="1200" spc="-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participation</a:t>
            </a:r>
            <a:r>
              <a:rPr sz="120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minority</a:t>
            </a:r>
            <a:r>
              <a:rPr sz="120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owned</a:t>
            </a:r>
            <a:r>
              <a:rPr sz="120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business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(Black,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Hispanic,</a:t>
            </a:r>
            <a:r>
              <a:rPr sz="1200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Women,</a:t>
            </a:r>
            <a:r>
              <a:rPr sz="120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Veteran,</a:t>
            </a:r>
            <a:r>
              <a:rPr sz="120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35" dirty="0">
                <a:solidFill>
                  <a:srgbClr val="333333"/>
                </a:solidFill>
                <a:latin typeface="Arial"/>
                <a:cs typeface="Arial"/>
              </a:rPr>
              <a:t>LGBT,</a:t>
            </a:r>
            <a:r>
              <a:rPr sz="1200" spc="-7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Asian,</a:t>
            </a:r>
            <a:r>
              <a:rPr sz="1200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333333"/>
                </a:solidFill>
                <a:latin typeface="Arial"/>
                <a:cs typeface="Arial"/>
              </a:rPr>
              <a:t>any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non-Caucasian</a:t>
            </a:r>
            <a:r>
              <a:rPr sz="1200" spc="-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Male)</a:t>
            </a:r>
            <a:r>
              <a:rPr sz="120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in</a:t>
            </a:r>
            <a:r>
              <a:rPr sz="1200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sourcing</a:t>
            </a:r>
            <a:r>
              <a:rPr sz="1200" spc="-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and</a:t>
            </a:r>
            <a:r>
              <a:rPr sz="120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buying</a:t>
            </a:r>
            <a:r>
              <a:rPr sz="120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initiatives.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333333"/>
              </a:buClr>
              <a:buFont typeface="Arial"/>
              <a:buChar char="•"/>
            </a:pPr>
            <a:endParaRPr sz="1750" dirty="0">
              <a:latin typeface="Arial"/>
              <a:cs typeface="Arial"/>
            </a:endParaRPr>
          </a:p>
          <a:p>
            <a:pPr marL="269875" marR="74930" indent="-257810">
              <a:lnSpc>
                <a:spcPct val="100000"/>
              </a:lnSpc>
              <a:buChar char="•"/>
              <a:tabLst>
                <a:tab pos="269875" algn="l"/>
                <a:tab pos="270510" algn="l"/>
              </a:tabLst>
            </a:pP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Supplier</a:t>
            </a:r>
            <a:r>
              <a:rPr sz="1200" spc="-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Diversity</a:t>
            </a:r>
            <a:r>
              <a:rPr sz="1200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is</a:t>
            </a:r>
            <a:r>
              <a:rPr sz="120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intended</a:t>
            </a:r>
            <a:r>
              <a:rPr sz="1200" spc="-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to</a:t>
            </a:r>
            <a:r>
              <a:rPr sz="1200" spc="-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provide</a:t>
            </a:r>
            <a:r>
              <a:rPr sz="120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opportunities</a:t>
            </a:r>
            <a:r>
              <a:rPr sz="120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compete</a:t>
            </a:r>
            <a:r>
              <a:rPr sz="1200" spc="-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for</a:t>
            </a:r>
            <a:r>
              <a:rPr sz="1200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business</a:t>
            </a:r>
            <a:r>
              <a:rPr sz="120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for</a:t>
            </a:r>
            <a:r>
              <a:rPr sz="1200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any</a:t>
            </a:r>
            <a:r>
              <a:rPr sz="120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the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previously</a:t>
            </a:r>
            <a:r>
              <a:rPr sz="1200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stated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populations</a:t>
            </a:r>
            <a:r>
              <a:rPr sz="1200" spc="-7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above.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333333"/>
              </a:buClr>
              <a:buFont typeface="Arial"/>
              <a:buChar char="•"/>
            </a:pPr>
            <a:endParaRPr sz="1750" dirty="0">
              <a:latin typeface="Arial"/>
              <a:cs typeface="Arial"/>
            </a:endParaRPr>
          </a:p>
          <a:p>
            <a:pPr marL="269875" marR="5080" indent="-257810" algn="just">
              <a:lnSpc>
                <a:spcPct val="100000"/>
              </a:lnSpc>
              <a:buChar char="•"/>
              <a:tabLst>
                <a:tab pos="270510" algn="l"/>
              </a:tabLst>
            </a:pPr>
            <a:r>
              <a:rPr lang="en-US" sz="120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Grange</a:t>
            </a:r>
            <a:r>
              <a:rPr lang="en-US" sz="1200" dirty="0">
                <a:solidFill>
                  <a:srgbClr val="333333"/>
                </a:solidFill>
                <a:latin typeface="Arial"/>
                <a:cs typeface="Arial"/>
              </a:rPr>
              <a:t> Enterprise</a:t>
            </a:r>
            <a:r>
              <a:rPr sz="120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Supplier</a:t>
            </a:r>
            <a:r>
              <a:rPr sz="1200" spc="-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Diversity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Program</a:t>
            </a:r>
            <a:r>
              <a:rPr lang="en-US" sz="120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is</a:t>
            </a:r>
            <a:r>
              <a:rPr sz="1200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managed</a:t>
            </a:r>
            <a:r>
              <a:rPr sz="1200" spc="-25" dirty="0">
                <a:solidFill>
                  <a:srgbClr val="333333"/>
                </a:solidFill>
                <a:latin typeface="Arial"/>
                <a:cs typeface="Arial"/>
              </a:rPr>
              <a:t> by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Enterprise</a:t>
            </a:r>
            <a:r>
              <a:rPr sz="120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Strategic</a:t>
            </a:r>
            <a:r>
              <a:rPr sz="120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Sourcing</a:t>
            </a:r>
            <a:r>
              <a:rPr sz="120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and</a:t>
            </a:r>
            <a:r>
              <a:rPr sz="1200" spc="-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is</a:t>
            </a:r>
            <a:r>
              <a:rPr sz="1200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imbedded</a:t>
            </a:r>
            <a:r>
              <a:rPr sz="120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within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sourcing</a:t>
            </a:r>
            <a:r>
              <a:rPr sz="120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process.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333333"/>
              </a:buClr>
              <a:buFont typeface="Arial"/>
              <a:buChar char="•"/>
            </a:pPr>
            <a:endParaRPr sz="1750" dirty="0">
              <a:latin typeface="Arial"/>
              <a:cs typeface="Arial"/>
            </a:endParaRPr>
          </a:p>
          <a:p>
            <a:pPr marL="269875" marR="73660" indent="-257810">
              <a:lnSpc>
                <a:spcPct val="100000"/>
              </a:lnSpc>
              <a:spcBef>
                <a:spcPts val="5"/>
              </a:spcBef>
              <a:buChar char="•"/>
              <a:tabLst>
                <a:tab pos="269875" algn="l"/>
                <a:tab pos="270510" algn="l"/>
              </a:tabLst>
            </a:pP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Enterprise</a:t>
            </a:r>
            <a:r>
              <a:rPr sz="120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Strategic</a:t>
            </a:r>
            <a:r>
              <a:rPr sz="120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Sourcing’s</a:t>
            </a:r>
            <a:r>
              <a:rPr sz="120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Mission</a:t>
            </a:r>
            <a:r>
              <a:rPr sz="120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is</a:t>
            </a:r>
            <a:r>
              <a:rPr sz="1200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to</a:t>
            </a:r>
            <a:r>
              <a:rPr sz="1200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provide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services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that</a:t>
            </a:r>
            <a:r>
              <a:rPr sz="1200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improve</a:t>
            </a:r>
            <a:r>
              <a:rPr sz="120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the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ease</a:t>
            </a:r>
            <a:r>
              <a:rPr sz="1200" spc="-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doing</a:t>
            </a:r>
            <a:r>
              <a:rPr sz="1200" spc="-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business,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advance</a:t>
            </a:r>
            <a:r>
              <a:rPr sz="1200" spc="-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corporate</a:t>
            </a:r>
            <a:r>
              <a:rPr sz="1200" spc="-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strategic</a:t>
            </a:r>
            <a:r>
              <a:rPr sz="120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objectives,</a:t>
            </a:r>
            <a:r>
              <a:rPr sz="1200" spc="-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manage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contractual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relationships,</a:t>
            </a:r>
            <a:r>
              <a:rPr sz="1200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minimize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risk</a:t>
            </a:r>
            <a:r>
              <a:rPr sz="1200" spc="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and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enhance profitability.</a:t>
            </a:r>
            <a:r>
              <a:rPr sz="120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In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 accomplishing</a:t>
            </a:r>
            <a:r>
              <a:rPr sz="1200" spc="-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this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mission,</a:t>
            </a:r>
            <a:r>
              <a:rPr sz="1200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we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recognize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value</a:t>
            </a:r>
            <a:r>
              <a:rPr sz="120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</a:t>
            </a:r>
            <a:r>
              <a:rPr sz="1200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diverse</a:t>
            </a:r>
            <a:r>
              <a:rPr sz="1200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supply</a:t>
            </a:r>
            <a:r>
              <a:rPr sz="120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base.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|</a:t>
            </a:r>
            <a:r>
              <a:rPr spc="5" dirty="0"/>
              <a:t> </a:t>
            </a:r>
            <a:fld id="{81D60167-4931-47E6-BA6A-407CBD079E47}" type="slidenum">
              <a:rPr spc="-50" dirty="0"/>
              <a:t>3</a:t>
            </a:fld>
            <a:endParaRPr spc="-50"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69998" y="366521"/>
            <a:ext cx="38195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Our</a:t>
            </a:r>
            <a:r>
              <a:rPr spc="-40" dirty="0"/>
              <a:t> </a:t>
            </a:r>
            <a:r>
              <a:rPr dirty="0"/>
              <a:t>Supplier</a:t>
            </a:r>
            <a:r>
              <a:rPr spc="-40" dirty="0"/>
              <a:t> </a:t>
            </a:r>
            <a:r>
              <a:rPr dirty="0"/>
              <a:t>Diversity</a:t>
            </a:r>
            <a:r>
              <a:rPr spc="-35" dirty="0"/>
              <a:t> </a:t>
            </a:r>
            <a:r>
              <a:rPr spc="-10" dirty="0"/>
              <a:t>Program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875" marR="17780" indent="-257810">
              <a:lnSpc>
                <a:spcPct val="100000"/>
              </a:lnSpc>
              <a:spcBef>
                <a:spcPts val="100"/>
              </a:spcBef>
              <a:buChar char="•"/>
              <a:tabLst>
                <a:tab pos="269875" algn="l"/>
                <a:tab pos="270510" algn="l"/>
              </a:tabLst>
            </a:pPr>
            <a:r>
              <a:rPr dirty="0"/>
              <a:t>A</a:t>
            </a:r>
            <a:r>
              <a:rPr spc="-85" dirty="0"/>
              <a:t> </a:t>
            </a:r>
            <a:r>
              <a:rPr dirty="0"/>
              <a:t>Diverse</a:t>
            </a:r>
            <a:r>
              <a:rPr spc="-20" dirty="0"/>
              <a:t> </a:t>
            </a:r>
            <a:r>
              <a:rPr dirty="0"/>
              <a:t>Supplier</a:t>
            </a:r>
            <a:r>
              <a:rPr spc="-45" dirty="0"/>
              <a:t> </a:t>
            </a:r>
            <a:r>
              <a:rPr dirty="0"/>
              <a:t>is</a:t>
            </a:r>
            <a:r>
              <a:rPr spc="-20" dirty="0"/>
              <a:t> </a:t>
            </a:r>
            <a:r>
              <a:rPr dirty="0"/>
              <a:t>a</a:t>
            </a:r>
            <a:r>
              <a:rPr spc="-25" dirty="0"/>
              <a:t> </a:t>
            </a:r>
            <a:r>
              <a:rPr spc="-10" dirty="0"/>
              <a:t>business </a:t>
            </a:r>
            <a:r>
              <a:rPr dirty="0"/>
              <a:t>enterprise</a:t>
            </a:r>
            <a:r>
              <a:rPr spc="-35" dirty="0"/>
              <a:t> </a:t>
            </a:r>
            <a:r>
              <a:rPr dirty="0"/>
              <a:t>that</a:t>
            </a:r>
            <a:r>
              <a:rPr spc="-10" dirty="0"/>
              <a:t> </a:t>
            </a:r>
            <a:r>
              <a:rPr dirty="0"/>
              <a:t>is</a:t>
            </a:r>
            <a:r>
              <a:rPr spc="-5" dirty="0"/>
              <a:t> </a:t>
            </a:r>
            <a:r>
              <a:rPr dirty="0"/>
              <a:t>at</a:t>
            </a:r>
            <a:r>
              <a:rPr spc="-10" dirty="0"/>
              <a:t> </a:t>
            </a:r>
            <a:r>
              <a:rPr dirty="0"/>
              <a:t>least</a:t>
            </a:r>
            <a:r>
              <a:rPr spc="-10" dirty="0"/>
              <a:t> </a:t>
            </a:r>
            <a:r>
              <a:rPr spc="-25" dirty="0"/>
              <a:t>51% </a:t>
            </a:r>
            <a:r>
              <a:rPr dirty="0"/>
              <a:t>owned,</a:t>
            </a:r>
            <a:r>
              <a:rPr spc="-30" dirty="0"/>
              <a:t> </a:t>
            </a:r>
            <a:r>
              <a:rPr dirty="0"/>
              <a:t>operated</a:t>
            </a:r>
            <a:r>
              <a:rPr spc="-40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dirty="0"/>
              <a:t>controlled</a:t>
            </a:r>
            <a:r>
              <a:rPr spc="-50" dirty="0"/>
              <a:t> </a:t>
            </a:r>
            <a:r>
              <a:rPr spc="-25" dirty="0"/>
              <a:t>by </a:t>
            </a:r>
            <a:r>
              <a:rPr dirty="0"/>
              <a:t>a</a:t>
            </a:r>
            <a:r>
              <a:rPr spc="-30" dirty="0"/>
              <a:t> </a:t>
            </a:r>
            <a:r>
              <a:rPr spc="-10" dirty="0"/>
              <a:t>minority,</a:t>
            </a:r>
            <a:r>
              <a:rPr spc="-20" dirty="0"/>
              <a:t> </a:t>
            </a:r>
            <a:r>
              <a:rPr dirty="0"/>
              <a:t>woman,</a:t>
            </a:r>
            <a:r>
              <a:rPr spc="-30" dirty="0"/>
              <a:t> </a:t>
            </a:r>
            <a:r>
              <a:rPr dirty="0"/>
              <a:t>veteran</a:t>
            </a:r>
            <a:r>
              <a:rPr spc="-10" dirty="0"/>
              <a:t> </a:t>
            </a:r>
            <a:r>
              <a:rPr spc="-25" dirty="0"/>
              <a:t>or </a:t>
            </a:r>
            <a:r>
              <a:rPr dirty="0"/>
              <a:t>LGBT</a:t>
            </a:r>
            <a:r>
              <a:rPr spc="-30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certified</a:t>
            </a:r>
            <a:r>
              <a:rPr spc="-5" dirty="0"/>
              <a:t> </a:t>
            </a:r>
            <a:r>
              <a:rPr dirty="0"/>
              <a:t>as</a:t>
            </a:r>
            <a:r>
              <a:rPr spc="-35" dirty="0"/>
              <a:t> </a:t>
            </a:r>
            <a:r>
              <a:rPr dirty="0"/>
              <a:t>such</a:t>
            </a:r>
            <a:r>
              <a:rPr spc="-15" dirty="0"/>
              <a:t> </a:t>
            </a:r>
            <a:r>
              <a:rPr dirty="0"/>
              <a:t>by</a:t>
            </a:r>
            <a:r>
              <a:rPr spc="-15" dirty="0"/>
              <a:t> </a:t>
            </a:r>
            <a:r>
              <a:rPr spc="-25" dirty="0"/>
              <a:t>one </a:t>
            </a:r>
            <a:r>
              <a:rPr dirty="0"/>
              <a:t>of</a:t>
            </a:r>
            <a:r>
              <a:rPr spc="-30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dirty="0"/>
              <a:t>following</a:t>
            </a:r>
            <a:r>
              <a:rPr spc="-45" dirty="0"/>
              <a:t> </a:t>
            </a:r>
            <a:r>
              <a:rPr dirty="0"/>
              <a:t>organizations</a:t>
            </a:r>
            <a:r>
              <a:rPr spc="-40" dirty="0"/>
              <a:t> </a:t>
            </a:r>
            <a:r>
              <a:rPr spc="-25" dirty="0"/>
              <a:t>(or </a:t>
            </a:r>
            <a:r>
              <a:rPr dirty="0"/>
              <a:t>it’s</a:t>
            </a:r>
            <a:r>
              <a:rPr spc="-40" dirty="0"/>
              <a:t> </a:t>
            </a:r>
            <a:r>
              <a:rPr dirty="0"/>
              <a:t>regional</a:t>
            </a:r>
            <a:r>
              <a:rPr spc="-65" dirty="0"/>
              <a:t> </a:t>
            </a:r>
            <a:r>
              <a:rPr spc="-10" dirty="0"/>
              <a:t>affiliates)</a:t>
            </a: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333333"/>
              </a:buClr>
              <a:buFont typeface="Arial"/>
              <a:buChar char="•"/>
            </a:pPr>
            <a:endParaRPr sz="1700"/>
          </a:p>
          <a:p>
            <a:pPr marL="568325" marR="137160" lvl="1" indent="-212725">
              <a:lnSpc>
                <a:spcPct val="100000"/>
              </a:lnSpc>
              <a:buClr>
                <a:srgbClr val="57575B"/>
              </a:buClr>
              <a:buSzPct val="76190"/>
              <a:buChar char="•"/>
              <a:tabLst>
                <a:tab pos="568325" algn="l"/>
                <a:tab pos="568960" algn="l"/>
              </a:tabLst>
            </a:pP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National</a:t>
            </a:r>
            <a:r>
              <a:rPr sz="1050" spc="-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Minority</a:t>
            </a:r>
            <a:r>
              <a:rPr sz="105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333333"/>
                </a:solidFill>
                <a:latin typeface="Arial"/>
                <a:cs typeface="Arial"/>
              </a:rPr>
              <a:t>Supplier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Development</a:t>
            </a:r>
            <a:r>
              <a:rPr sz="1050" spc="-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Council</a:t>
            </a:r>
            <a:r>
              <a:rPr sz="1050" spc="-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–</a:t>
            </a:r>
            <a:r>
              <a:rPr sz="1050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20" dirty="0">
                <a:solidFill>
                  <a:srgbClr val="333333"/>
                </a:solidFill>
                <a:latin typeface="Arial"/>
                <a:cs typeface="Arial"/>
              </a:rPr>
              <a:t>NMSDC</a:t>
            </a:r>
            <a:endParaRPr sz="105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57575B"/>
              </a:buClr>
              <a:buFont typeface="Arial"/>
              <a:buChar char="•"/>
            </a:pPr>
            <a:endParaRPr sz="1500"/>
          </a:p>
          <a:p>
            <a:pPr marL="568325" lvl="1" indent="-212725">
              <a:lnSpc>
                <a:spcPct val="100000"/>
              </a:lnSpc>
              <a:buClr>
                <a:srgbClr val="57575B"/>
              </a:buClr>
              <a:buSzPct val="76190"/>
              <a:buChar char="•"/>
              <a:tabLst>
                <a:tab pos="568325" algn="l"/>
                <a:tab pos="568960" algn="l"/>
              </a:tabLst>
            </a:pP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Women’s</a:t>
            </a:r>
            <a:r>
              <a:rPr sz="1050" spc="-6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Business</a:t>
            </a:r>
            <a:r>
              <a:rPr sz="1050" spc="-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333333"/>
                </a:solidFill>
                <a:latin typeface="Arial"/>
                <a:cs typeface="Arial"/>
              </a:rPr>
              <a:t>Enterprise</a:t>
            </a:r>
            <a:endParaRPr sz="1050">
              <a:latin typeface="Arial"/>
              <a:cs typeface="Arial"/>
            </a:endParaRPr>
          </a:p>
          <a:p>
            <a:pPr marL="568960">
              <a:lnSpc>
                <a:spcPct val="100000"/>
              </a:lnSpc>
              <a:spcBef>
                <a:spcPts val="5"/>
              </a:spcBef>
            </a:pPr>
            <a:r>
              <a:rPr sz="1050" dirty="0"/>
              <a:t>National</a:t>
            </a:r>
            <a:r>
              <a:rPr sz="1050" spc="-35" dirty="0"/>
              <a:t> </a:t>
            </a:r>
            <a:r>
              <a:rPr sz="1050" dirty="0"/>
              <a:t>Council</a:t>
            </a:r>
            <a:r>
              <a:rPr sz="1050" spc="-20" dirty="0"/>
              <a:t> </a:t>
            </a:r>
            <a:r>
              <a:rPr sz="1050" dirty="0"/>
              <a:t>–</a:t>
            </a:r>
            <a:r>
              <a:rPr sz="1050" spc="-20" dirty="0"/>
              <a:t> WBENC</a:t>
            </a:r>
            <a:endParaRPr sz="1050"/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/>
          </a:p>
          <a:p>
            <a:pPr marL="568325" marR="5080" lvl="1" indent="-212725">
              <a:lnSpc>
                <a:spcPct val="100000"/>
              </a:lnSpc>
              <a:spcBef>
                <a:spcPts val="5"/>
              </a:spcBef>
              <a:buClr>
                <a:srgbClr val="57575B"/>
              </a:buClr>
              <a:buSzPct val="76190"/>
              <a:buChar char="•"/>
              <a:tabLst>
                <a:tab pos="568325" algn="l"/>
                <a:tab pos="568960" algn="l"/>
              </a:tabLst>
            </a:pP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National</a:t>
            </a:r>
            <a:r>
              <a:rPr sz="1050" spc="-10" dirty="0">
                <a:solidFill>
                  <a:srgbClr val="333333"/>
                </a:solidFill>
                <a:latin typeface="Arial"/>
                <a:cs typeface="Arial"/>
              </a:rPr>
              <a:t> Veteran-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Owned</a:t>
            </a:r>
            <a:r>
              <a:rPr sz="1050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333333"/>
                </a:solidFill>
                <a:latin typeface="Arial"/>
                <a:cs typeface="Arial"/>
              </a:rPr>
              <a:t>Business Association</a:t>
            </a:r>
            <a:endParaRPr sz="105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57575B"/>
              </a:buClr>
              <a:buFont typeface="Arial"/>
              <a:buChar char="•"/>
            </a:pPr>
            <a:endParaRPr sz="1500"/>
          </a:p>
          <a:p>
            <a:pPr marL="568325" marR="55244" lvl="1" indent="-212725">
              <a:lnSpc>
                <a:spcPct val="100000"/>
              </a:lnSpc>
              <a:buClr>
                <a:srgbClr val="57575B"/>
              </a:buClr>
              <a:buSzPct val="76190"/>
              <a:buChar char="•"/>
              <a:tabLst>
                <a:tab pos="568325" algn="l"/>
                <a:tab pos="568960" algn="l"/>
              </a:tabLst>
            </a:pP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National</a:t>
            </a:r>
            <a:r>
              <a:rPr sz="1050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Gay</a:t>
            </a:r>
            <a:r>
              <a:rPr sz="105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&amp;</a:t>
            </a:r>
            <a:r>
              <a:rPr sz="1050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Lesbian</a:t>
            </a:r>
            <a:r>
              <a:rPr sz="1050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333333"/>
                </a:solidFill>
                <a:latin typeface="Arial"/>
                <a:cs typeface="Arial"/>
              </a:rPr>
              <a:t>Chamber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of</a:t>
            </a:r>
            <a:r>
              <a:rPr sz="1050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333333"/>
                </a:solidFill>
                <a:latin typeface="Arial"/>
                <a:cs typeface="Arial"/>
              </a:rPr>
              <a:t>Commerce</a:t>
            </a:r>
            <a:r>
              <a:rPr sz="1050" spc="-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333333"/>
                </a:solidFill>
                <a:latin typeface="Arial"/>
                <a:cs typeface="Arial"/>
              </a:rPr>
              <a:t>(NGLCC)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|</a:t>
            </a:r>
            <a:r>
              <a:rPr spc="5" dirty="0"/>
              <a:t> </a:t>
            </a:r>
            <a:fld id="{81D60167-4931-47E6-BA6A-407CBD079E47}" type="slidenum">
              <a:rPr spc="-50" dirty="0"/>
              <a:t>4</a:t>
            </a:fld>
            <a:endParaRPr spc="-5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What</a:t>
            </a:r>
            <a:r>
              <a:rPr spc="-50" dirty="0"/>
              <a:t> </a:t>
            </a:r>
            <a:r>
              <a:rPr dirty="0"/>
              <a:t>Is</a:t>
            </a:r>
            <a:r>
              <a:rPr spc="-105" dirty="0"/>
              <a:t> </a:t>
            </a:r>
            <a:r>
              <a:rPr dirty="0"/>
              <a:t>A</a:t>
            </a:r>
            <a:r>
              <a:rPr spc="-75" dirty="0"/>
              <a:t> </a:t>
            </a:r>
            <a:r>
              <a:rPr dirty="0"/>
              <a:t>Diverse</a:t>
            </a:r>
            <a:r>
              <a:rPr spc="-10" dirty="0"/>
              <a:t> Supplier?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64433" y="1275029"/>
            <a:ext cx="2413000" cy="539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875" indent="-257810">
              <a:lnSpc>
                <a:spcPct val="100000"/>
              </a:lnSpc>
              <a:spcBef>
                <a:spcPts val="100"/>
              </a:spcBef>
              <a:buChar char="•"/>
              <a:tabLst>
                <a:tab pos="269875" algn="l"/>
                <a:tab pos="270510" algn="l"/>
              </a:tabLst>
            </a:pP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Diverse</a:t>
            </a:r>
            <a:r>
              <a:rPr sz="120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Supplier</a:t>
            </a:r>
            <a:r>
              <a:rPr sz="1200" spc="-7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Classifications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33333"/>
              </a:buClr>
              <a:buFont typeface="Arial"/>
              <a:buChar char="•"/>
            </a:pPr>
            <a:endParaRPr sz="1300">
              <a:latin typeface="Arial"/>
              <a:cs typeface="Arial"/>
            </a:endParaRPr>
          </a:p>
          <a:p>
            <a:pPr marL="568325" lvl="1" indent="-212725">
              <a:lnSpc>
                <a:spcPct val="100000"/>
              </a:lnSpc>
              <a:spcBef>
                <a:spcPts val="5"/>
              </a:spcBef>
              <a:buClr>
                <a:srgbClr val="57575B"/>
              </a:buClr>
              <a:buSzPct val="72222"/>
              <a:buChar char="•"/>
              <a:tabLst>
                <a:tab pos="568325" algn="l"/>
                <a:tab pos="568960" algn="l"/>
              </a:tabLst>
            </a:pPr>
            <a:r>
              <a:rPr sz="900" dirty="0">
                <a:solidFill>
                  <a:srgbClr val="333333"/>
                </a:solidFill>
                <a:latin typeface="Arial"/>
                <a:cs typeface="Arial"/>
              </a:rPr>
              <a:t>Black/African</a:t>
            </a:r>
            <a:r>
              <a:rPr sz="90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333333"/>
                </a:solidFill>
                <a:latin typeface="Arial"/>
                <a:cs typeface="Arial"/>
              </a:rPr>
              <a:t>American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07333" y="1981326"/>
            <a:ext cx="6794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5425" indent="-212725">
              <a:lnSpc>
                <a:spcPct val="100000"/>
              </a:lnSpc>
              <a:spcBef>
                <a:spcPts val="100"/>
              </a:spcBef>
              <a:buClr>
                <a:srgbClr val="57575B"/>
              </a:buClr>
              <a:buSzPct val="72222"/>
              <a:buChar char="•"/>
              <a:tabLst>
                <a:tab pos="225425" algn="l"/>
                <a:tab pos="226060" algn="l"/>
              </a:tabLst>
            </a:pPr>
            <a:r>
              <a:rPr sz="900" spc="-10" dirty="0">
                <a:solidFill>
                  <a:srgbClr val="333333"/>
                </a:solidFill>
                <a:latin typeface="Arial"/>
                <a:cs typeface="Arial"/>
              </a:rPr>
              <a:t>Hispanic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07333" y="2310510"/>
            <a:ext cx="1421765" cy="821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5425" indent="-212725">
              <a:lnSpc>
                <a:spcPct val="100000"/>
              </a:lnSpc>
              <a:spcBef>
                <a:spcPts val="100"/>
              </a:spcBef>
              <a:buClr>
                <a:srgbClr val="57575B"/>
              </a:buClr>
              <a:buSzPct val="72222"/>
              <a:buChar char="•"/>
              <a:tabLst>
                <a:tab pos="225425" algn="l"/>
                <a:tab pos="226060" algn="l"/>
              </a:tabLst>
            </a:pPr>
            <a:r>
              <a:rPr sz="900" dirty="0">
                <a:solidFill>
                  <a:srgbClr val="333333"/>
                </a:solidFill>
                <a:latin typeface="Arial"/>
                <a:cs typeface="Arial"/>
              </a:rPr>
              <a:t>Indian/Native</a:t>
            </a:r>
            <a:r>
              <a:rPr sz="900" spc="-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333333"/>
                </a:solidFill>
                <a:latin typeface="Arial"/>
                <a:cs typeface="Arial"/>
              </a:rPr>
              <a:t>American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57575B"/>
              </a:buClr>
              <a:buFont typeface="Arial"/>
              <a:buChar char="•"/>
            </a:pPr>
            <a:endParaRPr sz="1300">
              <a:latin typeface="Arial"/>
              <a:cs typeface="Arial"/>
            </a:endParaRPr>
          </a:p>
          <a:p>
            <a:pPr marL="225425" indent="-212725">
              <a:lnSpc>
                <a:spcPct val="100000"/>
              </a:lnSpc>
              <a:spcBef>
                <a:spcPts val="5"/>
              </a:spcBef>
              <a:buClr>
                <a:srgbClr val="57575B"/>
              </a:buClr>
              <a:buSzPct val="72222"/>
              <a:buChar char="•"/>
              <a:tabLst>
                <a:tab pos="225425" algn="l"/>
                <a:tab pos="226060" algn="l"/>
              </a:tabLst>
            </a:pPr>
            <a:r>
              <a:rPr sz="900" dirty="0">
                <a:solidFill>
                  <a:srgbClr val="333333"/>
                </a:solidFill>
                <a:latin typeface="Arial"/>
                <a:cs typeface="Arial"/>
              </a:rPr>
              <a:t>Asian</a:t>
            </a:r>
            <a:r>
              <a:rPr sz="900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333333"/>
                </a:solidFill>
                <a:latin typeface="Arial"/>
                <a:cs typeface="Arial"/>
              </a:rPr>
              <a:t>Pacific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57575B"/>
              </a:buClr>
              <a:buFont typeface="Arial"/>
              <a:buChar char="•"/>
            </a:pPr>
            <a:endParaRPr sz="1300">
              <a:latin typeface="Arial"/>
              <a:cs typeface="Arial"/>
            </a:endParaRPr>
          </a:p>
          <a:p>
            <a:pPr marL="225425" indent="-212725">
              <a:lnSpc>
                <a:spcPct val="100000"/>
              </a:lnSpc>
              <a:buClr>
                <a:srgbClr val="57575B"/>
              </a:buClr>
              <a:buSzPct val="72222"/>
              <a:buChar char="•"/>
              <a:tabLst>
                <a:tab pos="225425" algn="l"/>
                <a:tab pos="226060" algn="l"/>
              </a:tabLst>
            </a:pPr>
            <a:r>
              <a:rPr sz="900" dirty="0">
                <a:solidFill>
                  <a:srgbClr val="333333"/>
                </a:solidFill>
                <a:latin typeface="Arial"/>
                <a:cs typeface="Arial"/>
              </a:rPr>
              <a:t>Asian</a:t>
            </a:r>
            <a:r>
              <a:rPr sz="900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333333"/>
                </a:solidFill>
                <a:latin typeface="Arial"/>
                <a:cs typeface="Arial"/>
              </a:rPr>
              <a:t>Indian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07333" y="3298317"/>
            <a:ext cx="63754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5425" indent="-212725">
              <a:lnSpc>
                <a:spcPct val="100000"/>
              </a:lnSpc>
              <a:spcBef>
                <a:spcPts val="100"/>
              </a:spcBef>
              <a:buClr>
                <a:srgbClr val="57575B"/>
              </a:buClr>
              <a:buSzPct val="72222"/>
              <a:buChar char="•"/>
              <a:tabLst>
                <a:tab pos="225425" algn="l"/>
                <a:tab pos="226060" algn="l"/>
              </a:tabLst>
            </a:pPr>
            <a:r>
              <a:rPr sz="900" spc="-20" dirty="0">
                <a:solidFill>
                  <a:srgbClr val="333333"/>
                </a:solidFill>
                <a:latin typeface="Arial"/>
                <a:cs typeface="Arial"/>
              </a:rPr>
              <a:t>Woman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07333" y="3627882"/>
            <a:ext cx="6407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5425" indent="-212725">
              <a:lnSpc>
                <a:spcPct val="100000"/>
              </a:lnSpc>
              <a:spcBef>
                <a:spcPts val="100"/>
              </a:spcBef>
              <a:buClr>
                <a:srgbClr val="57575B"/>
              </a:buClr>
              <a:buSzPct val="72222"/>
              <a:buChar char="•"/>
              <a:tabLst>
                <a:tab pos="225425" algn="l"/>
                <a:tab pos="226060" algn="l"/>
              </a:tabLst>
            </a:pPr>
            <a:r>
              <a:rPr sz="900" spc="-10" dirty="0">
                <a:solidFill>
                  <a:srgbClr val="333333"/>
                </a:solidFill>
                <a:latin typeface="Arial"/>
                <a:cs typeface="Arial"/>
              </a:rPr>
              <a:t>Veteran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07333" y="3957015"/>
            <a:ext cx="21183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5425" indent="-212725">
              <a:lnSpc>
                <a:spcPct val="100000"/>
              </a:lnSpc>
              <a:spcBef>
                <a:spcPts val="100"/>
              </a:spcBef>
              <a:buClr>
                <a:srgbClr val="57575B"/>
              </a:buClr>
              <a:buSzPct val="72222"/>
              <a:buChar char="•"/>
              <a:tabLst>
                <a:tab pos="225425" algn="l"/>
                <a:tab pos="226060" algn="l"/>
              </a:tabLst>
            </a:pPr>
            <a:r>
              <a:rPr sz="900" dirty="0">
                <a:solidFill>
                  <a:srgbClr val="333333"/>
                </a:solidFill>
                <a:latin typeface="Arial"/>
                <a:cs typeface="Arial"/>
              </a:rPr>
              <a:t>Lesbian,</a:t>
            </a:r>
            <a:r>
              <a:rPr sz="90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33333"/>
                </a:solidFill>
                <a:latin typeface="Arial"/>
                <a:cs typeface="Arial"/>
              </a:rPr>
              <a:t>Gay,</a:t>
            </a:r>
            <a:r>
              <a:rPr sz="900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33333"/>
                </a:solidFill>
                <a:latin typeface="Arial"/>
                <a:cs typeface="Arial"/>
              </a:rPr>
              <a:t>Bisexual,</a:t>
            </a:r>
            <a:r>
              <a:rPr sz="900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333333"/>
                </a:solidFill>
                <a:latin typeface="Arial"/>
                <a:cs typeface="Arial"/>
              </a:rPr>
              <a:t>Transgender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/>
              <a:t>A</a:t>
            </a:r>
            <a:r>
              <a:rPr sz="1800" spc="-100" dirty="0"/>
              <a:t> </a:t>
            </a:r>
            <a:r>
              <a:rPr sz="1800" dirty="0"/>
              <a:t>Word</a:t>
            </a:r>
            <a:r>
              <a:rPr sz="1800" spc="-25" dirty="0"/>
              <a:t> </a:t>
            </a:r>
            <a:r>
              <a:rPr sz="1800" dirty="0"/>
              <a:t>form</a:t>
            </a:r>
            <a:r>
              <a:rPr sz="1800" spc="-25" dirty="0"/>
              <a:t> </a:t>
            </a:r>
            <a:r>
              <a:rPr sz="1800" dirty="0"/>
              <a:t>William</a:t>
            </a:r>
            <a:r>
              <a:rPr sz="1800" spc="-60" dirty="0"/>
              <a:t> </a:t>
            </a:r>
            <a:r>
              <a:rPr sz="1800" dirty="0"/>
              <a:t>M.</a:t>
            </a:r>
            <a:r>
              <a:rPr sz="1800" spc="-25" dirty="0"/>
              <a:t> </a:t>
            </a:r>
            <a:r>
              <a:rPr sz="1800" dirty="0"/>
              <a:t>Pollard,</a:t>
            </a:r>
            <a:r>
              <a:rPr sz="1800" spc="-35" dirty="0"/>
              <a:t> </a:t>
            </a:r>
            <a:r>
              <a:rPr sz="1800" dirty="0"/>
              <a:t>MBA,</a:t>
            </a:r>
            <a:r>
              <a:rPr sz="1800" spc="20" dirty="0"/>
              <a:t> </a:t>
            </a:r>
            <a:r>
              <a:rPr sz="1800" dirty="0"/>
              <a:t>CPSD,</a:t>
            </a:r>
            <a:r>
              <a:rPr sz="1800" spc="-20" dirty="0"/>
              <a:t> </a:t>
            </a:r>
            <a:r>
              <a:rPr sz="1800" spc="-10" dirty="0"/>
              <a:t>C.P.M.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338429" y="826770"/>
            <a:ext cx="3005455" cy="404533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57575B"/>
                </a:solidFill>
                <a:latin typeface="Arial"/>
                <a:cs typeface="Arial"/>
              </a:rPr>
              <a:t>AVP,</a:t>
            </a:r>
            <a:r>
              <a:rPr sz="1100" b="1" spc="10" dirty="0">
                <a:solidFill>
                  <a:srgbClr val="57575B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57575B"/>
                </a:solidFill>
                <a:latin typeface="Arial"/>
                <a:cs typeface="Arial"/>
              </a:rPr>
              <a:t>Enterprise</a:t>
            </a:r>
            <a:r>
              <a:rPr sz="1100" b="1" spc="-60" dirty="0">
                <a:solidFill>
                  <a:srgbClr val="57575B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57575B"/>
                </a:solidFill>
                <a:latin typeface="Arial"/>
                <a:cs typeface="Arial"/>
              </a:rPr>
              <a:t>Strategic</a:t>
            </a:r>
            <a:r>
              <a:rPr sz="1100" b="1" spc="-70" dirty="0">
                <a:solidFill>
                  <a:srgbClr val="57575B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57575B"/>
                </a:solidFill>
                <a:latin typeface="Arial"/>
                <a:cs typeface="Arial"/>
              </a:rPr>
              <a:t>Sourcing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 dirty="0">
              <a:latin typeface="Arial"/>
              <a:cs typeface="Arial"/>
            </a:endParaRPr>
          </a:p>
          <a:p>
            <a:pPr marL="76200" marR="5080">
              <a:lnSpc>
                <a:spcPct val="100000"/>
              </a:lnSpc>
            </a:pP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“</a:t>
            </a:r>
            <a:r>
              <a:rPr lang="en-US" sz="1400" dirty="0">
                <a:solidFill>
                  <a:srgbClr val="807D82"/>
                </a:solidFill>
                <a:latin typeface="Arial"/>
                <a:cs typeface="Arial"/>
              </a:rPr>
              <a:t>Li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ving</a:t>
            </a:r>
            <a:r>
              <a:rPr sz="1400" spc="-1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the</a:t>
            </a:r>
            <a:r>
              <a:rPr sz="1400" spc="-4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807D82"/>
                </a:solidFill>
                <a:latin typeface="Arial"/>
                <a:cs typeface="Arial"/>
              </a:rPr>
              <a:t>value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of</a:t>
            </a:r>
            <a:r>
              <a:rPr sz="1400" spc="-3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“do</a:t>
            </a:r>
            <a:r>
              <a:rPr sz="1400" spc="-3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the</a:t>
            </a:r>
            <a:r>
              <a:rPr sz="1400" spc="-3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right</a:t>
            </a:r>
            <a:r>
              <a:rPr sz="1400" spc="-4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thing”</a:t>
            </a:r>
            <a:r>
              <a:rPr sz="1400" spc="-4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extends</a:t>
            </a:r>
            <a:r>
              <a:rPr sz="1400" spc="-2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807D82"/>
                </a:solidFill>
                <a:latin typeface="Arial"/>
                <a:cs typeface="Arial"/>
              </a:rPr>
              <a:t>well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beyond</a:t>
            </a:r>
            <a:r>
              <a:rPr sz="1400" spc="-3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the</a:t>
            </a:r>
            <a:r>
              <a:rPr sz="1400" spc="-5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walls</a:t>
            </a:r>
            <a:r>
              <a:rPr sz="1400" spc="-1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of</a:t>
            </a:r>
            <a:r>
              <a:rPr sz="1400" spc="-3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our</a:t>
            </a:r>
            <a:r>
              <a:rPr sz="1400" spc="-3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807D82"/>
                </a:solidFill>
                <a:latin typeface="Arial"/>
                <a:cs typeface="Arial"/>
              </a:rPr>
              <a:t>company</a:t>
            </a:r>
            <a:r>
              <a:rPr sz="1400" spc="50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and</a:t>
            </a:r>
            <a:r>
              <a:rPr sz="1400" spc="-4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into</a:t>
            </a:r>
            <a:r>
              <a:rPr sz="1400" spc="-4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our</a:t>
            </a:r>
            <a:r>
              <a:rPr sz="1400" spc="-3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communities.</a:t>
            </a:r>
            <a:r>
              <a:rPr sz="1400" spc="32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807D82"/>
                </a:solidFill>
                <a:latin typeface="Arial"/>
                <a:cs typeface="Arial"/>
              </a:rPr>
              <a:t>Supplier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Diversity</a:t>
            </a:r>
            <a:r>
              <a:rPr sz="1400" spc="-3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is</a:t>
            </a:r>
            <a:r>
              <a:rPr sz="1400" spc="-2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part</a:t>
            </a:r>
            <a:r>
              <a:rPr sz="1400" spc="-4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of</a:t>
            </a:r>
            <a:r>
              <a:rPr sz="1400" spc="-3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the</a:t>
            </a:r>
            <a:r>
              <a:rPr sz="1400" spc="-3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fabric</a:t>
            </a:r>
            <a:r>
              <a:rPr sz="1400" spc="-4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of</a:t>
            </a:r>
            <a:r>
              <a:rPr sz="1400" spc="-3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807D82"/>
                </a:solidFill>
                <a:latin typeface="Arial"/>
                <a:cs typeface="Arial"/>
              </a:rPr>
              <a:t>who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we</a:t>
            </a:r>
            <a:r>
              <a:rPr sz="1400" spc="-1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are</a:t>
            </a:r>
            <a:r>
              <a:rPr sz="1400" spc="-2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at</a:t>
            </a:r>
            <a:r>
              <a:rPr sz="1400" spc="-2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lang="en-US" sz="1400" spc="-25" dirty="0">
                <a:solidFill>
                  <a:srgbClr val="807D82"/>
                </a:solidFill>
                <a:latin typeface="Arial"/>
                <a:cs typeface="Arial"/>
              </a:rPr>
              <a:t>the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Grange</a:t>
            </a:r>
            <a:r>
              <a:rPr lang="en-US" sz="1400" dirty="0">
                <a:solidFill>
                  <a:srgbClr val="807D82"/>
                </a:solidFill>
                <a:latin typeface="Arial"/>
                <a:cs typeface="Arial"/>
              </a:rPr>
              <a:t> Enterprise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.</a:t>
            </a:r>
            <a:r>
              <a:rPr sz="1400" spc="34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807D82"/>
                </a:solidFill>
                <a:latin typeface="Arial"/>
                <a:cs typeface="Arial"/>
              </a:rPr>
              <a:t>Providing opportunities</a:t>
            </a:r>
            <a:r>
              <a:rPr sz="1400" spc="-4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for</a:t>
            </a:r>
            <a:r>
              <a:rPr sz="1400" spc="-2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a</a:t>
            </a:r>
            <a:r>
              <a:rPr sz="1400" spc="-2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diverse</a:t>
            </a:r>
            <a:r>
              <a:rPr sz="1400" spc="-1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group</a:t>
            </a:r>
            <a:r>
              <a:rPr sz="1400" spc="-3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807D82"/>
                </a:solidFill>
                <a:latin typeface="Arial"/>
                <a:cs typeface="Arial"/>
              </a:rPr>
              <a:t>of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suppliers</a:t>
            </a:r>
            <a:r>
              <a:rPr sz="1400" spc="-6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to</a:t>
            </a:r>
            <a:r>
              <a:rPr sz="1400" spc="-4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share</a:t>
            </a:r>
            <a:r>
              <a:rPr sz="1400" spc="-5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their</a:t>
            </a:r>
            <a:r>
              <a:rPr sz="1400" spc="-5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unique</a:t>
            </a:r>
            <a:r>
              <a:rPr sz="1400" spc="-4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807D82"/>
                </a:solidFill>
                <a:latin typeface="Arial"/>
                <a:cs typeface="Arial"/>
              </a:rPr>
              <a:t>value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proposition</a:t>
            </a:r>
            <a:r>
              <a:rPr sz="1400" spc="-6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as</a:t>
            </a:r>
            <a:r>
              <a:rPr sz="1400" spc="-3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they</a:t>
            </a:r>
            <a:r>
              <a:rPr sz="1400" spc="-4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seek</a:t>
            </a:r>
            <a:r>
              <a:rPr sz="1400" spc="-4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to</a:t>
            </a:r>
            <a:r>
              <a:rPr sz="1400" spc="-3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earn</a:t>
            </a:r>
            <a:r>
              <a:rPr sz="1400" spc="-4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807D82"/>
                </a:solidFill>
                <a:latin typeface="Arial"/>
                <a:cs typeface="Arial"/>
              </a:rPr>
              <a:t>our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business</a:t>
            </a:r>
            <a:r>
              <a:rPr sz="1400" spc="-6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is</a:t>
            </a:r>
            <a:r>
              <a:rPr sz="1400" spc="-2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not</a:t>
            </a:r>
            <a:r>
              <a:rPr sz="1400" spc="-3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only</a:t>
            </a:r>
            <a:r>
              <a:rPr sz="1400" spc="-3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good</a:t>
            </a:r>
            <a:r>
              <a:rPr sz="1400" spc="-3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for</a:t>
            </a:r>
            <a:r>
              <a:rPr sz="1400" spc="-4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lang="en-US" sz="1400" spc="-40" dirty="0">
                <a:solidFill>
                  <a:srgbClr val="807D82"/>
                </a:solidFill>
                <a:latin typeface="Arial"/>
                <a:cs typeface="Arial"/>
              </a:rPr>
              <a:t>the </a:t>
            </a:r>
            <a:r>
              <a:rPr sz="1400" spc="-10" dirty="0">
                <a:solidFill>
                  <a:srgbClr val="807D82"/>
                </a:solidFill>
                <a:latin typeface="Arial"/>
                <a:cs typeface="Arial"/>
              </a:rPr>
              <a:t>Grange </a:t>
            </a:r>
            <a:r>
              <a:rPr lang="en-US" sz="1400" spc="-10" dirty="0">
                <a:solidFill>
                  <a:srgbClr val="807D82"/>
                </a:solidFill>
                <a:latin typeface="Arial"/>
                <a:cs typeface="Arial"/>
              </a:rPr>
              <a:t>Enterprise,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but</a:t>
            </a:r>
            <a:r>
              <a:rPr sz="1400" spc="-3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it</a:t>
            </a:r>
            <a:r>
              <a:rPr sz="1400" spc="-3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is</a:t>
            </a:r>
            <a:r>
              <a:rPr sz="1400" spc="-1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good</a:t>
            </a:r>
            <a:r>
              <a:rPr sz="1400" spc="-4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for</a:t>
            </a:r>
            <a:r>
              <a:rPr sz="1400" spc="-4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our</a:t>
            </a:r>
            <a:r>
              <a:rPr sz="1400" spc="-3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communities.</a:t>
            </a:r>
            <a:r>
              <a:rPr sz="1400" spc="25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lang="en-US" sz="1400" spc="-25" dirty="0">
                <a:solidFill>
                  <a:srgbClr val="807D82"/>
                </a:solidFill>
                <a:latin typeface="Arial"/>
                <a:cs typeface="Arial"/>
              </a:rPr>
              <a:t>W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e</a:t>
            </a:r>
            <a:r>
              <a:rPr sz="1400" spc="-1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strive</a:t>
            </a:r>
            <a:r>
              <a:rPr sz="1400" spc="-3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every</a:t>
            </a:r>
            <a:r>
              <a:rPr sz="1400" spc="-2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single</a:t>
            </a:r>
            <a:r>
              <a:rPr sz="1400" spc="-3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day</a:t>
            </a:r>
            <a:r>
              <a:rPr sz="1400" spc="-4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807D82"/>
                </a:solidFill>
                <a:latin typeface="Arial"/>
                <a:cs typeface="Arial"/>
              </a:rPr>
              <a:t>to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become</a:t>
            </a:r>
            <a:r>
              <a:rPr sz="1400" spc="-6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a</a:t>
            </a:r>
            <a:r>
              <a:rPr sz="1400" spc="-3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Diversity</a:t>
            </a:r>
            <a:r>
              <a:rPr sz="1400" spc="-4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and</a:t>
            </a:r>
            <a:r>
              <a:rPr sz="1400" spc="-4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807D82"/>
                </a:solidFill>
                <a:latin typeface="Arial"/>
                <a:cs typeface="Arial"/>
              </a:rPr>
              <a:t>Inclusion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Champion</a:t>
            </a:r>
            <a:r>
              <a:rPr sz="1400" spc="-7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in</a:t>
            </a:r>
            <a:r>
              <a:rPr sz="1400" spc="-2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the</a:t>
            </a:r>
            <a:r>
              <a:rPr sz="1400" spc="-3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eyes</a:t>
            </a:r>
            <a:r>
              <a:rPr sz="1400" spc="-1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of</a:t>
            </a:r>
            <a:r>
              <a:rPr sz="1400" spc="-2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807D82"/>
                </a:solidFill>
                <a:latin typeface="Arial"/>
                <a:cs typeface="Arial"/>
              </a:rPr>
              <a:t>our</a:t>
            </a:r>
            <a:r>
              <a:rPr sz="1400" spc="-9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807D82"/>
                </a:solidFill>
                <a:latin typeface="Arial"/>
                <a:cs typeface="Arial"/>
              </a:rPr>
              <a:t>Agents,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Policyholders</a:t>
            </a:r>
            <a:r>
              <a:rPr sz="1400" spc="-50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&amp;</a:t>
            </a:r>
            <a:r>
              <a:rPr sz="1400" spc="-25" dirty="0">
                <a:solidFill>
                  <a:srgbClr val="807D82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807D82"/>
                </a:solidFill>
                <a:latin typeface="Arial"/>
                <a:cs typeface="Arial"/>
              </a:rPr>
              <a:t>Suppliers.</a:t>
            </a:r>
            <a:r>
              <a:rPr sz="1400" spc="-50" dirty="0">
                <a:solidFill>
                  <a:srgbClr val="807D82"/>
                </a:solidFill>
                <a:latin typeface="Arial"/>
                <a:cs typeface="Arial"/>
              </a:rPr>
              <a:t> ”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3171" y="1450847"/>
            <a:ext cx="2086355" cy="313029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|</a:t>
            </a:r>
            <a:r>
              <a:rPr spc="5" dirty="0"/>
              <a:t> </a:t>
            </a:r>
            <a:fld id="{81D60167-4931-47E6-BA6A-407CBD079E47}" type="slidenum">
              <a:rPr spc="-50" dirty="0"/>
              <a:t>5</a:t>
            </a:fld>
            <a:endParaRPr spc="-5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875" marR="91440" indent="-25781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i="1" dirty="0"/>
              <a:t>In</a:t>
            </a:r>
            <a:r>
              <a:rPr i="1" spc="-10" dirty="0"/>
              <a:t> </a:t>
            </a:r>
            <a:r>
              <a:rPr i="1" dirty="0"/>
              <a:t>the</a:t>
            </a:r>
            <a:r>
              <a:rPr i="1" spc="-20" dirty="0"/>
              <a:t> </a:t>
            </a:r>
            <a:r>
              <a:rPr i="1" dirty="0"/>
              <a:t>event</a:t>
            </a:r>
            <a:r>
              <a:rPr i="1" spc="-35" dirty="0"/>
              <a:t> </a:t>
            </a:r>
            <a:r>
              <a:rPr i="1" dirty="0"/>
              <a:t>any</a:t>
            </a:r>
            <a:r>
              <a:rPr i="1" spc="-10" dirty="0"/>
              <a:t> </a:t>
            </a:r>
            <a:r>
              <a:rPr i="1" dirty="0"/>
              <a:t>Supplier</a:t>
            </a:r>
            <a:r>
              <a:rPr i="1" spc="-15" dirty="0"/>
              <a:t> </a:t>
            </a:r>
            <a:r>
              <a:rPr i="1" dirty="0"/>
              <a:t>begins</a:t>
            </a:r>
            <a:r>
              <a:rPr i="1" spc="-20" dirty="0"/>
              <a:t> </a:t>
            </a:r>
            <a:r>
              <a:rPr i="1" dirty="0"/>
              <a:t>a</a:t>
            </a:r>
            <a:r>
              <a:rPr i="1" spc="-10" dirty="0"/>
              <a:t> </a:t>
            </a:r>
            <a:r>
              <a:rPr i="1" dirty="0"/>
              <a:t>business</a:t>
            </a:r>
            <a:r>
              <a:rPr i="1" spc="-30" dirty="0"/>
              <a:t> </a:t>
            </a:r>
            <a:r>
              <a:rPr i="1" dirty="0"/>
              <a:t>relationship</a:t>
            </a:r>
            <a:r>
              <a:rPr i="1" spc="-30" dirty="0"/>
              <a:t> </a:t>
            </a:r>
            <a:r>
              <a:rPr i="1" spc="-20" dirty="0"/>
              <a:t>with</a:t>
            </a:r>
            <a:r>
              <a:rPr lang="en-US" spc="-20" dirty="0"/>
              <a:t> the</a:t>
            </a:r>
            <a:r>
              <a:rPr spc="-20" dirty="0"/>
              <a:t> </a:t>
            </a:r>
            <a:r>
              <a:rPr dirty="0"/>
              <a:t>Grange</a:t>
            </a:r>
            <a:r>
              <a:rPr lang="en-US" dirty="0"/>
              <a:t> Enterprise</a:t>
            </a:r>
            <a:r>
              <a:rPr dirty="0"/>
              <a:t>,</a:t>
            </a:r>
            <a:r>
              <a:rPr spc="-40" dirty="0"/>
              <a:t> </a:t>
            </a:r>
            <a:r>
              <a:rPr dirty="0"/>
              <a:t>and</a:t>
            </a:r>
            <a:r>
              <a:rPr spc="-5" dirty="0"/>
              <a:t> </a:t>
            </a:r>
            <a:r>
              <a:rPr dirty="0"/>
              <a:t>it</a:t>
            </a:r>
            <a:r>
              <a:rPr spc="-5" dirty="0"/>
              <a:t> </a:t>
            </a:r>
            <a:r>
              <a:rPr dirty="0"/>
              <a:t>becomes</a:t>
            </a:r>
            <a:r>
              <a:rPr spc="-20" dirty="0"/>
              <a:t> </a:t>
            </a:r>
            <a:r>
              <a:rPr dirty="0"/>
              <a:t>known</a:t>
            </a:r>
            <a:r>
              <a:rPr spc="-10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dirty="0"/>
              <a:t>that</a:t>
            </a:r>
            <a:r>
              <a:rPr spc="-15" dirty="0"/>
              <a:t> </a:t>
            </a:r>
            <a:r>
              <a:rPr lang="en-US" spc="-15" dirty="0" err="1"/>
              <a:t>the</a:t>
            </a:r>
            <a:r>
              <a:rPr spc="-10" dirty="0" err="1"/>
              <a:t>Supplier</a:t>
            </a:r>
            <a:r>
              <a:rPr spc="-10" dirty="0"/>
              <a:t> </a:t>
            </a:r>
            <a:r>
              <a:rPr dirty="0"/>
              <a:t>misrepresented</a:t>
            </a:r>
            <a:r>
              <a:rPr spc="-45" dirty="0"/>
              <a:t> </a:t>
            </a:r>
            <a:r>
              <a:rPr dirty="0"/>
              <a:t>itself</a:t>
            </a:r>
            <a:r>
              <a:rPr spc="-20" dirty="0"/>
              <a:t> </a:t>
            </a:r>
            <a:r>
              <a:rPr dirty="0"/>
              <a:t>as</a:t>
            </a:r>
            <a:r>
              <a:rPr spc="-20" dirty="0"/>
              <a:t> </a:t>
            </a:r>
            <a:r>
              <a:rPr dirty="0"/>
              <a:t>a</a:t>
            </a:r>
            <a:r>
              <a:rPr spc="-5" dirty="0"/>
              <a:t> </a:t>
            </a:r>
            <a:r>
              <a:rPr dirty="0"/>
              <a:t>Diverse</a:t>
            </a:r>
            <a:r>
              <a:rPr spc="-5" dirty="0"/>
              <a:t> </a:t>
            </a:r>
            <a:r>
              <a:rPr spc="-10" dirty="0"/>
              <a:t>Supplier,</a:t>
            </a:r>
            <a:r>
              <a:rPr spc="-15" dirty="0"/>
              <a:t> </a:t>
            </a:r>
            <a:r>
              <a:rPr lang="en-US" spc="-15" dirty="0"/>
              <a:t>the </a:t>
            </a:r>
            <a:r>
              <a:rPr dirty="0"/>
              <a:t>Grange</a:t>
            </a:r>
            <a:r>
              <a:rPr spc="-20" dirty="0"/>
              <a:t> </a:t>
            </a:r>
            <a:r>
              <a:rPr lang="en-US" spc="-20" dirty="0"/>
              <a:t>Enterprise </a:t>
            </a:r>
            <a:r>
              <a:rPr dirty="0"/>
              <a:t>has</a:t>
            </a:r>
            <a:r>
              <a:rPr spc="-5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right</a:t>
            </a:r>
            <a:r>
              <a:rPr spc="-20" dirty="0"/>
              <a:t> </a:t>
            </a:r>
            <a:r>
              <a:rPr spc="-25" dirty="0"/>
              <a:t>to </a:t>
            </a:r>
            <a:r>
              <a:rPr dirty="0"/>
              <a:t>terminate</a:t>
            </a:r>
            <a:r>
              <a:rPr spc="-35" dirty="0"/>
              <a:t> </a:t>
            </a:r>
            <a:r>
              <a:rPr dirty="0"/>
              <a:t>any</a:t>
            </a:r>
            <a:r>
              <a:rPr spc="-15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dirty="0"/>
              <a:t>all</a:t>
            </a:r>
            <a:r>
              <a:rPr spc="-10" dirty="0"/>
              <a:t> </a:t>
            </a:r>
            <a:r>
              <a:rPr dirty="0"/>
              <a:t>agreements</a:t>
            </a:r>
            <a:r>
              <a:rPr spc="-30" dirty="0"/>
              <a:t> </a:t>
            </a:r>
            <a:r>
              <a:rPr dirty="0"/>
              <a:t>with</a:t>
            </a:r>
            <a:r>
              <a:rPr spc="-15" dirty="0"/>
              <a:t> </a:t>
            </a:r>
            <a:r>
              <a:rPr dirty="0"/>
              <a:t>such</a:t>
            </a:r>
            <a:r>
              <a:rPr spc="-25" dirty="0"/>
              <a:t> </a:t>
            </a:r>
            <a:r>
              <a:rPr dirty="0"/>
              <a:t>Supplier.</a:t>
            </a:r>
            <a:r>
              <a:rPr spc="-20" dirty="0"/>
              <a:t> </a:t>
            </a:r>
            <a:r>
              <a:rPr dirty="0"/>
              <a:t>Upon</a:t>
            </a:r>
            <a:r>
              <a:rPr spc="-10" dirty="0"/>
              <a:t> </a:t>
            </a:r>
            <a:r>
              <a:rPr spc="-20" dirty="0"/>
              <a:t>such </a:t>
            </a:r>
            <a:r>
              <a:rPr dirty="0"/>
              <a:t>termination,</a:t>
            </a:r>
            <a:r>
              <a:rPr spc="-50" dirty="0"/>
              <a:t> </a:t>
            </a:r>
            <a:r>
              <a:rPr lang="en-US" spc="-50" dirty="0"/>
              <a:t>we</a:t>
            </a:r>
            <a:r>
              <a:rPr spc="-20" dirty="0"/>
              <a:t> </a:t>
            </a:r>
            <a:r>
              <a:rPr dirty="0"/>
              <a:t>may</a:t>
            </a:r>
            <a:r>
              <a:rPr spc="-25" dirty="0"/>
              <a:t> </a:t>
            </a:r>
            <a:r>
              <a:rPr dirty="0"/>
              <a:t>leverage</a:t>
            </a:r>
            <a:r>
              <a:rPr spc="-20" dirty="0"/>
              <a:t> </a:t>
            </a:r>
            <a:r>
              <a:rPr dirty="0"/>
              <a:t>any</a:t>
            </a:r>
            <a:r>
              <a:rPr spc="-15" dirty="0"/>
              <a:t> </a:t>
            </a:r>
            <a:r>
              <a:rPr dirty="0"/>
              <a:t>Effects</a:t>
            </a:r>
            <a:r>
              <a:rPr spc="-4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10" dirty="0"/>
              <a:t>Termination</a:t>
            </a:r>
            <a:r>
              <a:rPr spc="-30" dirty="0"/>
              <a:t> </a:t>
            </a:r>
            <a:r>
              <a:rPr spc="-25" dirty="0"/>
              <a:t>as </a:t>
            </a:r>
            <a:r>
              <a:rPr dirty="0"/>
              <a:t>stated</a:t>
            </a:r>
            <a:r>
              <a:rPr spc="-30" dirty="0"/>
              <a:t> </a:t>
            </a:r>
            <a:r>
              <a:rPr dirty="0"/>
              <a:t>in the</a:t>
            </a:r>
            <a:r>
              <a:rPr spc="-60" dirty="0"/>
              <a:t> </a:t>
            </a:r>
            <a:r>
              <a:rPr spc="-10" dirty="0"/>
              <a:t>Agreement.</a:t>
            </a:r>
          </a:p>
          <a:p>
            <a:pPr marL="269875" marR="5080" indent="-257810">
              <a:lnSpc>
                <a:spcPct val="100000"/>
              </a:lnSpc>
              <a:spcBef>
                <a:spcPts val="365"/>
              </a:spcBef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i="1" dirty="0"/>
              <a:t>In</a:t>
            </a:r>
            <a:r>
              <a:rPr i="1" spc="-10" dirty="0"/>
              <a:t> </a:t>
            </a:r>
            <a:r>
              <a:rPr i="1" dirty="0"/>
              <a:t>addition,</a:t>
            </a:r>
            <a:r>
              <a:rPr i="1" spc="-30" dirty="0"/>
              <a:t> </a:t>
            </a:r>
            <a:r>
              <a:rPr i="1" dirty="0"/>
              <a:t>such</a:t>
            </a:r>
            <a:r>
              <a:rPr i="1" spc="-20" dirty="0"/>
              <a:t> </a:t>
            </a:r>
            <a:r>
              <a:rPr i="1" dirty="0"/>
              <a:t>Supplier</a:t>
            </a:r>
            <a:r>
              <a:rPr i="1" spc="-5" dirty="0"/>
              <a:t> </a:t>
            </a:r>
            <a:r>
              <a:rPr i="1" dirty="0"/>
              <a:t>agrees</a:t>
            </a:r>
            <a:r>
              <a:rPr i="1" spc="-30" dirty="0"/>
              <a:t> </a:t>
            </a:r>
            <a:r>
              <a:rPr i="1" dirty="0"/>
              <a:t>to</a:t>
            </a:r>
            <a:r>
              <a:rPr i="1" spc="-5" dirty="0"/>
              <a:t> </a:t>
            </a:r>
            <a:r>
              <a:rPr i="1" dirty="0"/>
              <a:t>indemnify</a:t>
            </a:r>
            <a:r>
              <a:rPr i="1" spc="-20" dirty="0"/>
              <a:t> </a:t>
            </a:r>
            <a:r>
              <a:rPr lang="en-US" i="1" spc="-20" dirty="0"/>
              <a:t>the </a:t>
            </a:r>
            <a:r>
              <a:rPr i="1" dirty="0"/>
              <a:t>Grange</a:t>
            </a:r>
            <a:r>
              <a:rPr lang="en-US" i="1" dirty="0"/>
              <a:t> Enterprise</a:t>
            </a:r>
            <a:r>
              <a:rPr i="1" spc="-20" dirty="0"/>
              <a:t> </a:t>
            </a:r>
            <a:r>
              <a:rPr i="1" dirty="0"/>
              <a:t>from</a:t>
            </a:r>
            <a:r>
              <a:rPr i="1" spc="-25" dirty="0"/>
              <a:t> </a:t>
            </a:r>
            <a:r>
              <a:rPr i="1" dirty="0"/>
              <a:t>any</a:t>
            </a:r>
            <a:r>
              <a:rPr i="1" spc="-5" dirty="0"/>
              <a:t> </a:t>
            </a:r>
            <a:r>
              <a:rPr i="1" spc="-25" dirty="0"/>
              <a:t>and</a:t>
            </a:r>
            <a:r>
              <a:rPr spc="-25" dirty="0"/>
              <a:t> </a:t>
            </a:r>
            <a:r>
              <a:rPr dirty="0"/>
              <a:t>all</a:t>
            </a:r>
            <a:r>
              <a:rPr spc="-5" dirty="0"/>
              <a:t> </a:t>
            </a:r>
            <a:r>
              <a:rPr dirty="0"/>
              <a:t>claims</a:t>
            </a:r>
            <a:r>
              <a:rPr spc="-5" dirty="0"/>
              <a:t> </a:t>
            </a:r>
            <a:r>
              <a:rPr dirty="0"/>
              <a:t>presented</a:t>
            </a:r>
            <a:r>
              <a:rPr spc="-30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whatever</a:t>
            </a:r>
            <a:r>
              <a:rPr spc="-20" dirty="0"/>
              <a:t> </a:t>
            </a:r>
            <a:r>
              <a:rPr dirty="0"/>
              <a:t>nature</a:t>
            </a:r>
            <a:r>
              <a:rPr spc="-15" dirty="0"/>
              <a:t> </a:t>
            </a:r>
            <a:r>
              <a:rPr dirty="0"/>
              <a:t>under</a:t>
            </a:r>
            <a:r>
              <a:rPr spc="-20" dirty="0"/>
              <a:t> </a:t>
            </a:r>
            <a:r>
              <a:rPr dirty="0"/>
              <a:t>the</a:t>
            </a:r>
            <a:r>
              <a:rPr spc="-80" dirty="0"/>
              <a:t> </a:t>
            </a:r>
            <a:r>
              <a:rPr dirty="0"/>
              <a:t>Agreement</a:t>
            </a:r>
            <a:r>
              <a:rPr spc="-15" dirty="0"/>
              <a:t> </a:t>
            </a:r>
            <a:r>
              <a:rPr spc="-20" dirty="0"/>
              <a:t>that </a:t>
            </a:r>
            <a:r>
              <a:rPr dirty="0"/>
              <a:t>would</a:t>
            </a:r>
            <a:r>
              <a:rPr spc="-10" dirty="0"/>
              <a:t> </a:t>
            </a:r>
            <a:r>
              <a:rPr dirty="0"/>
              <a:t>not</a:t>
            </a:r>
            <a:r>
              <a:rPr spc="-15" dirty="0"/>
              <a:t> </a:t>
            </a:r>
            <a:r>
              <a:rPr dirty="0"/>
              <a:t>have</a:t>
            </a:r>
            <a:r>
              <a:rPr spc="-20" dirty="0"/>
              <a:t> </a:t>
            </a:r>
            <a:r>
              <a:rPr dirty="0"/>
              <a:t>occurred</a:t>
            </a:r>
            <a:r>
              <a:rPr spc="-35" dirty="0"/>
              <a:t> </a:t>
            </a:r>
            <a:r>
              <a:rPr dirty="0"/>
              <a:t>BUT</a:t>
            </a:r>
            <a:r>
              <a:rPr spc="-10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misrepresentation</a:t>
            </a:r>
            <a:r>
              <a:rPr spc="-45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dirty="0"/>
              <a:t>Supplier</a:t>
            </a:r>
            <a:r>
              <a:rPr spc="-10" dirty="0"/>
              <a:t> </a:t>
            </a:r>
            <a:r>
              <a:rPr spc="-25" dirty="0"/>
              <a:t>as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Diverse</a:t>
            </a:r>
            <a:r>
              <a:rPr spc="-15" dirty="0"/>
              <a:t> </a:t>
            </a:r>
            <a:r>
              <a:rPr spc="-10" dirty="0"/>
              <a:t>Supplier.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|</a:t>
            </a:r>
            <a:r>
              <a:rPr spc="5" dirty="0"/>
              <a:t> </a:t>
            </a:r>
            <a:fld id="{81D60167-4931-47E6-BA6A-407CBD079E47}" type="slidenum">
              <a:rPr spc="-50" dirty="0"/>
              <a:t>6</a:t>
            </a:fld>
            <a:endParaRPr spc="-5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Disclaimer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480</Words>
  <Application>Microsoft Office PowerPoint</Application>
  <PresentationFormat>Custom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Our Supplier Diversity Program</vt:lpstr>
      <vt:lpstr>What Is A Diverse Supplier?</vt:lpstr>
      <vt:lpstr>A Word form William M. Pollard, MBA, CPSD, C.P.M.</vt:lpstr>
      <vt:lpstr>Disclaimer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rutherfs</dc:creator>
  <cp:lastModifiedBy>Pollard, Bill</cp:lastModifiedBy>
  <cp:revision>2</cp:revision>
  <dcterms:created xsi:type="dcterms:W3CDTF">2023-01-27T18:14:06Z</dcterms:created>
  <dcterms:modified xsi:type="dcterms:W3CDTF">2023-02-07T21:32:01Z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2019-10-24T00:00:00Z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2023-01-27T00:00:00Z</vt:filetime>
  </property>
  <property fmtid="{D5CDD505-2E9C-101B-9397-08002B2CF9AE}" pid="5" name="Producer">
    <vt:lpwstr>Microsoft® PowerPoint® for Office 365</vt:lpwstr>
  </property>
</Properties>
</file>